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317" r:id="rId6"/>
    <p:sldId id="318" r:id="rId7"/>
    <p:sldId id="31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308" r:id="rId25"/>
    <p:sldId id="309" r:id="rId26"/>
    <p:sldId id="277" r:id="rId27"/>
    <p:sldId id="278" r:id="rId28"/>
    <p:sldId id="315" r:id="rId29"/>
    <p:sldId id="310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5" r:id="rId46"/>
    <p:sldId id="296" r:id="rId47"/>
    <p:sldId id="297" r:id="rId48"/>
    <p:sldId id="298" r:id="rId49"/>
    <p:sldId id="300" r:id="rId50"/>
    <p:sldId id="301" r:id="rId51"/>
    <p:sldId id="302" r:id="rId52"/>
    <p:sldId id="311" r:id="rId53"/>
    <p:sldId id="312" r:id="rId54"/>
    <p:sldId id="313" r:id="rId55"/>
    <p:sldId id="314" r:id="rId56"/>
    <p:sldId id="304" r:id="rId57"/>
    <p:sldId id="320" r:id="rId58"/>
    <p:sldId id="306" r:id="rId59"/>
    <p:sldId id="307" r:id="rId60"/>
  </p:sldIdLst>
  <p:sldSz cx="9144000" cy="5143500" type="screen16x9"/>
  <p:notesSz cx="6858000" cy="9144000"/>
  <p:embeddedFontLst>
    <p:embeddedFont>
      <p:font typeface="Droid Sans" panose="020B0604020202020204" charset="0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Leelawadee UI Semilight" panose="020B0402040204020203" pitchFamily="34" charset="-34"/>
      <p:regular r:id="rId72"/>
    </p:embeddedFont>
    <p:embeddedFont>
      <p:font typeface="Georgia" panose="02040502050405020303" pitchFamily="18" charset="0"/>
      <p:regular r:id="rId73"/>
      <p:bold r:id="rId74"/>
      <p:italic r:id="rId75"/>
      <p:boldItalic r:id="rId76"/>
    </p:embeddedFont>
    <p:embeddedFont>
      <p:font typeface="Leelawadee UI" panose="020B0502040204020203" pitchFamily="34" charset="-34"/>
      <p:regular r:id="rId77"/>
      <p:bold r:id="rId78"/>
    </p:embeddedFont>
    <p:embeddedFont>
      <p:font typeface="Comic Sans MS" panose="030F0702030302020204" pitchFamily="66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E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297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755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u-HU" sz="1800" dirty="0" smtClean="0"/>
              <a:t>VR pizza </a:t>
            </a:r>
            <a:r>
              <a:rPr lang="hu-HU" sz="1800" dirty="0" err="1" smtClean="0"/>
              <a:t>ordering</a:t>
            </a:r>
            <a:r>
              <a:rPr lang="hu-HU" sz="1800" baseline="0" dirty="0" smtClean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lang="hu-HU" sz="1800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GB" sz="1800" dirty="0" smtClean="0"/>
              <a:t>Needs </a:t>
            </a:r>
            <a:r>
              <a:rPr lang="en-GB" sz="1800" dirty="0"/>
              <a:t>content</a:t>
            </a:r>
            <a:br>
              <a:rPr lang="en-GB" sz="1800" dirty="0"/>
            </a:br>
            <a:r>
              <a:rPr lang="en-GB" sz="1800" dirty="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 dirty="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 dirty="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 dirty="0"/>
              <a:t>•</a:t>
            </a: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46354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22111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63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35026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56311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77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88874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66918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92118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0086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hu-HU" dirty="0" smtClean="0"/>
              <a:t>Hello </a:t>
            </a:r>
            <a:r>
              <a:rPr lang="hu-HU" dirty="0" err="1" smtClean="0"/>
              <a:t>everyone</a:t>
            </a:r>
            <a:r>
              <a:rPr lang="hu-HU" dirty="0" smtClean="0"/>
              <a:t>.</a:t>
            </a:r>
            <a:r>
              <a:rPr lang="hu-HU" baseline="0" dirty="0" smtClean="0"/>
              <a:t> </a:t>
            </a:r>
            <a:r>
              <a:rPr lang="en-GB" dirty="0" smtClean="0"/>
              <a:t>Let </a:t>
            </a:r>
            <a:r>
              <a:rPr lang="en-GB" dirty="0"/>
              <a:t>me start this talk in a little peculiar way, namely with an </a:t>
            </a:r>
            <a:r>
              <a:rPr lang="en-GB" dirty="0" err="1"/>
              <a:t>anouncement</a:t>
            </a:r>
            <a:r>
              <a:rPr lang="en-GB" dirty="0"/>
              <a:t>. </a:t>
            </a:r>
            <a:r>
              <a:rPr lang="hu-HU" dirty="0" err="1" smtClean="0"/>
              <a:t>Today</a:t>
            </a:r>
            <a:r>
              <a:rPr lang="hu-HU" dirty="0" smtClean="0"/>
              <a:t>, w</a:t>
            </a:r>
            <a:r>
              <a:rPr lang="en-GB" dirty="0" smtClean="0"/>
              <a:t>e </a:t>
            </a:r>
            <a:r>
              <a:rPr lang="en-GB" dirty="0"/>
              <a:t>are introducing </a:t>
            </a:r>
            <a:r>
              <a:rPr lang="en-GB" dirty="0" smtClean="0"/>
              <a:t>the </a:t>
            </a:r>
            <a:r>
              <a:rPr lang="en-GB" dirty="0"/>
              <a:t>new phone 8</a:t>
            </a:r>
          </a:p>
        </p:txBody>
      </p:sp>
    </p:spTree>
    <p:extLst>
      <p:ext uri="{BB962C8B-B14F-4D97-AF65-F5344CB8AC3E}">
        <p14:creationId xmlns:p14="http://schemas.microsoft.com/office/powerpoint/2010/main" val="3256733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155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50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</p:txBody>
      </p:sp>
    </p:spTree>
    <p:extLst>
      <p:ext uri="{BB962C8B-B14F-4D97-AF65-F5344CB8AC3E}">
        <p14:creationId xmlns:p14="http://schemas.microsoft.com/office/powerpoint/2010/main" val="2202852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Show the game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Picture of me showing the game to my grandma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Family - developmental aspects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The question of interaction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You should never spend time on inventing the wheel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What should you show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GB" sz="1100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34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575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38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651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00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30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94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hu-HU" dirty="0" err="1" smtClean="0"/>
              <a:t>This</a:t>
            </a:r>
            <a:r>
              <a:rPr lang="hu-HU" dirty="0" smtClean="0"/>
              <a:t> is a </a:t>
            </a:r>
            <a:r>
              <a:rPr lang="hu-HU" dirty="0" err="1" smtClean="0"/>
              <a:t>breakthrough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product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it</a:t>
            </a:r>
            <a:r>
              <a:rPr lang="hu-HU" baseline="0" dirty="0" smtClean="0"/>
              <a:t> has </a:t>
            </a:r>
            <a:r>
              <a:rPr lang="hu-HU" baseline="0" dirty="0" err="1" smtClean="0"/>
              <a:t>better</a:t>
            </a:r>
            <a:r>
              <a:rPr lang="hu-HU" baseline="0" dirty="0" smtClean="0"/>
              <a:t> camera, </a:t>
            </a:r>
            <a:r>
              <a:rPr lang="hu-HU" baseline="0" dirty="0" err="1" smtClean="0"/>
              <a:t>better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features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longer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battery</a:t>
            </a:r>
            <a:r>
              <a:rPr lang="hu-HU" baseline="0" dirty="0" smtClean="0"/>
              <a:t> life and a </a:t>
            </a:r>
            <a:r>
              <a:rPr lang="hu-HU" baseline="0" dirty="0" err="1" smtClean="0"/>
              <a:t>larger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screen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key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changes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would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talk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probably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most </a:t>
            </a:r>
            <a:r>
              <a:rPr lang="hu-HU" baseline="0" dirty="0" err="1" smtClean="0"/>
              <a:t>important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one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screen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329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411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That even what we believe is unisensory is actually multisensory</a:t>
            </a:r>
          </a:p>
        </p:txBody>
      </p:sp>
    </p:spTree>
    <p:extLst>
      <p:ext uri="{BB962C8B-B14F-4D97-AF65-F5344CB8AC3E}">
        <p14:creationId xmlns:p14="http://schemas.microsoft.com/office/powerpoint/2010/main" val="2645232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96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00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604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83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977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9270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hu-HU" dirty="0" err="1" smtClean="0"/>
              <a:t>Talk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Magic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Leap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831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5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phone</a:t>
            </a:r>
            <a:r>
              <a:rPr lang="hu-HU" dirty="0" smtClean="0"/>
              <a:t>, </a:t>
            </a:r>
            <a:r>
              <a:rPr lang="hu-HU" dirty="0" err="1" smtClean="0"/>
              <a:t>it</a:t>
            </a:r>
            <a:r>
              <a:rPr lang="hu-HU" dirty="0" smtClean="0"/>
              <a:t> has a 5 inch display and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often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feel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small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My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typing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speed</a:t>
            </a:r>
            <a:r>
              <a:rPr lang="hu-HU" baseline="0" dirty="0" smtClean="0"/>
              <a:t> is XX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phone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faster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average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which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is</a:t>
            </a:r>
            <a:r>
              <a:rPr lang="hu-HU" baseline="0" dirty="0" smtClean="0"/>
              <a:t> XX </a:t>
            </a:r>
            <a:r>
              <a:rPr lang="hu-HU" baseline="0" dirty="0" err="1" smtClean="0"/>
              <a:t>worldwide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However</a:t>
            </a:r>
            <a:r>
              <a:rPr lang="hu-HU" baseline="0" dirty="0" smtClean="0"/>
              <a:t>, I </a:t>
            </a:r>
            <a:r>
              <a:rPr lang="hu-HU" baseline="0" dirty="0" err="1" smtClean="0"/>
              <a:t>feel</a:t>
            </a:r>
            <a:r>
              <a:rPr lang="hu-HU" baseline="0" dirty="0" smtClean="0"/>
              <a:t> less </a:t>
            </a:r>
            <a:r>
              <a:rPr lang="hu-HU" baseline="0" dirty="0" err="1" smtClean="0"/>
              <a:t>productive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compared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desktop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easily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reach</a:t>
            </a:r>
            <a:r>
              <a:rPr lang="hu-HU" baseline="0" dirty="0" smtClean="0"/>
              <a:t> XX </a:t>
            </a:r>
            <a:r>
              <a:rPr lang="hu-HU" baseline="0" dirty="0" err="1" smtClean="0"/>
              <a:t>keys</a:t>
            </a:r>
            <a:r>
              <a:rPr lang="hu-HU" baseline="0" dirty="0" smtClean="0"/>
              <a:t> per minute. </a:t>
            </a:r>
            <a:r>
              <a:rPr lang="hu-HU" baseline="0" dirty="0" err="1" smtClean="0"/>
              <a:t>Considering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that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</a:t>
            </a:r>
            <a:endParaRPr lang="hu-HU" dirty="0" smtClean="0"/>
          </a:p>
          <a:p>
            <a:pPr lvl="0" rtl="0">
              <a:spcBef>
                <a:spcPts val="0"/>
              </a:spcBef>
              <a:buNone/>
            </a:pPr>
            <a:endParaRPr lang="hu-HU" dirty="0" smtClean="0"/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https</a:t>
            </a:r>
            <a:r>
              <a:rPr lang="en-GB" dirty="0"/>
              <a:t>://www.google.hu/</a:t>
            </a:r>
            <a:r>
              <a:rPr lang="en-GB" dirty="0" err="1"/>
              <a:t>search?safe</a:t>
            </a:r>
            <a:r>
              <a:rPr lang="en-GB" dirty="0"/>
              <a:t>=</a:t>
            </a:r>
            <a:r>
              <a:rPr lang="en-GB" dirty="0" err="1"/>
              <a:t>off&amp;biw</a:t>
            </a:r>
            <a:r>
              <a:rPr lang="en-GB" dirty="0"/>
              <a:t>=1422&amp;bih=655&amp;tbm=</a:t>
            </a:r>
            <a:r>
              <a:rPr lang="en-GB" dirty="0" err="1"/>
              <a:t>isch&amp;sa</a:t>
            </a:r>
            <a:r>
              <a:rPr lang="en-GB" dirty="0"/>
              <a:t>=1&amp;q=</a:t>
            </a:r>
            <a:r>
              <a:rPr lang="en-GB" dirty="0" err="1"/>
              <a:t>phone+in+pocket&amp;oq</a:t>
            </a:r>
            <a:r>
              <a:rPr lang="en-GB" dirty="0"/>
              <a:t>=</a:t>
            </a:r>
            <a:r>
              <a:rPr lang="en-GB" dirty="0" err="1"/>
              <a:t>phone+in+pocket&amp;gs_l</a:t>
            </a:r>
            <a:r>
              <a:rPr lang="en-GB" dirty="0"/>
              <a:t>=psy-ab.3..0i19k1l3j0i7i30i19k1.3551.5000.0.5321.5.4.1.0.0.0.94.310.4.4.0....0...1.1.64.psy-ab..0.5.315.cbP1kyb1E3o</a:t>
            </a:r>
          </a:p>
        </p:txBody>
      </p:sp>
    </p:spTree>
    <p:extLst>
      <p:ext uri="{BB962C8B-B14F-4D97-AF65-F5344CB8AC3E}">
        <p14:creationId xmlns:p14="http://schemas.microsoft.com/office/powerpoint/2010/main" val="3122492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23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 order to create a radically new and better interface we have to think outside the box, and sometimes even forget that there was ever any box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9597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00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0426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046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Show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6140955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9130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41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I’ve always considered myself more of an applied scientist, interested in problems that would make people’s life easier, better and happier</a:t>
            </a:r>
          </a:p>
        </p:txBody>
      </p:sp>
    </p:spTree>
    <p:extLst>
      <p:ext uri="{BB962C8B-B14F-4D97-AF65-F5344CB8AC3E}">
        <p14:creationId xmlns:p14="http://schemas.microsoft.com/office/powerpoint/2010/main" val="88662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388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4633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476122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95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31700" y="2520675"/>
            <a:ext cx="91122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torokagoston</a:t>
            </a:r>
            <a:r>
              <a:rPr lang="hu-HU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agostontorok.github.io  </a:t>
            </a:r>
            <a:r>
              <a:rPr lang="hu-H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GB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tony_does_science</a:t>
            </a:r>
            <a:r>
              <a:rPr lang="en-GB" sz="2400" dirty="0"/>
              <a:t/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025" y="1629000"/>
            <a:ext cx="842975" cy="8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75" y="1654187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750" y="1654187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solidFill>
                  <a:schemeClr val="lt2"/>
                </a:solidFill>
                <a:latin typeface="Lobster Two" panose="02000506000000020003" pitchFamily="50" charset="0"/>
                <a:cs typeface="Leelawadee UI" panose="020B0502040204020203" pitchFamily="34" charset="-34"/>
              </a:rPr>
              <a:t>VR is</a:t>
            </a: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 a tech challenge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solidFill>
                  <a:schemeClr val="lt2"/>
                </a:solidFill>
                <a:latin typeface="Lobster Two" panose="02000506000000020003" pitchFamily="50" charset="0"/>
                <a:cs typeface="Leelawadee UI" panose="020B0502040204020203" pitchFamily="34" charset="-34"/>
              </a:rPr>
              <a:t>VR is</a:t>
            </a: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 a tech challenge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125" y="3086100"/>
            <a:ext cx="3044200" cy="19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2450300" y="850800"/>
            <a:ext cx="4207800" cy="2657400"/>
          </a:xfrm>
          <a:prstGeom prst="wedgeEllipseCallout">
            <a:avLst>
              <a:gd name="adj1" fmla="val 55446"/>
              <a:gd name="adj2" fmla="val 580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dirty="0">
                <a:latin typeface="Comic Sans MS"/>
                <a:ea typeface="Comic Sans MS"/>
                <a:cs typeface="Comic Sans MS"/>
                <a:sym typeface="Comic Sans MS"/>
              </a:rPr>
              <a:t>Just let me play Angry Birds on my Oculus!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VR is ..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solidFill>
                  <a:schemeClr val="lt2"/>
                </a:solidFill>
                <a:latin typeface="Lobster Two" panose="02000506000000020003" pitchFamily="50" charset="0"/>
                <a:cs typeface="Leelawadee UI" panose="020B0502040204020203" pitchFamily="34" charset="-34"/>
              </a:rPr>
              <a:t>VR is</a:t>
            </a: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 the key to everything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solidFill>
                  <a:schemeClr val="lt2"/>
                </a:solidFill>
                <a:latin typeface="Lobster Two" panose="02000506000000020003" pitchFamily="50" charset="0"/>
                <a:cs typeface="Leelawadee UI" panose="020B0502040204020203" pitchFamily="34" charset="-34"/>
              </a:rPr>
              <a:t>VR is</a:t>
            </a: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 the key to everything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75" y="3165300"/>
            <a:ext cx="2045500" cy="166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2200275" y="507900"/>
            <a:ext cx="3893400" cy="2657400"/>
          </a:xfrm>
          <a:prstGeom prst="wedgeEllipseCallout">
            <a:avLst>
              <a:gd name="adj1" fmla="val 55446"/>
              <a:gd name="adj2" fmla="val 580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>
                <a:latin typeface="Comic Sans MS"/>
                <a:ea typeface="Comic Sans MS"/>
                <a:cs typeface="Comic Sans MS"/>
                <a:sym typeface="Comic Sans MS"/>
              </a:rPr>
              <a:t>Of course not, deep learning is!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VR is ..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solidFill>
                  <a:schemeClr val="lt2"/>
                </a:solidFill>
                <a:latin typeface="Lobster Two" panose="02000506000000020003" pitchFamily="50" charset="0"/>
                <a:cs typeface="Leelawadee UI" panose="020B0502040204020203" pitchFamily="34" charset="-34"/>
              </a:rPr>
              <a:t>VR is</a:t>
            </a: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 sg. I should invest in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solidFill>
                  <a:schemeClr val="lt2"/>
                </a:solidFill>
                <a:latin typeface="Lobster Two" panose="02000506000000020003" pitchFamily="50" charset="0"/>
                <a:cs typeface="Leelawadee UI" panose="020B0502040204020203" pitchFamily="34" charset="-34"/>
              </a:rPr>
              <a:t>VR is</a:t>
            </a: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 sg. I should invest in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425" y="2907500"/>
            <a:ext cx="29972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2200275" y="507900"/>
            <a:ext cx="3893400" cy="2657400"/>
          </a:xfrm>
          <a:prstGeom prst="wedgeEllipseCallout">
            <a:avLst>
              <a:gd name="adj1" fmla="val 55446"/>
              <a:gd name="adj2" fmla="val 580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>
                <a:latin typeface="Comic Sans MS"/>
                <a:ea typeface="Comic Sans MS"/>
                <a:cs typeface="Comic Sans MS"/>
                <a:sym typeface="Comic Sans MS"/>
              </a:rPr>
              <a:t>So you’ve got a hot tip for 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VR is ..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311700" y="853431"/>
            <a:ext cx="8520600" cy="206393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Lobster Two" panose="02000506000000020003" pitchFamily="50" charset="0"/>
                <a:cs typeface="Leelawadee UI" panose="020B0502040204020203" pitchFamily="34" charset="-34"/>
              </a:rPr>
              <a:t>VR is </a:t>
            </a: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the </a:t>
            </a:r>
            <a:r>
              <a:rPr lang="en-GB" sz="7200" dirty="0">
                <a:solidFill>
                  <a:srgbClr val="00B0F0"/>
                </a:solidFill>
                <a:latin typeface="Bebas Neue Bold" panose="020B0606020202050201" pitchFamily="34" charset="-18"/>
                <a:cs typeface="Leelawadee UI" panose="020B0502040204020203" pitchFamily="34" charset="-34"/>
              </a:rPr>
              <a:t>new interface.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7200" dirty="0">
                <a:latin typeface="Lobster Two" panose="02000506000000020003" pitchFamily="50" charset="0"/>
                <a:cs typeface="Leelawadee UI" panose="020B0502040204020203" pitchFamily="34" charset="-34"/>
              </a:rPr>
              <a:t>hello.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subTitle" idx="1"/>
          </p:nvPr>
        </p:nvSpPr>
        <p:spPr>
          <a:xfrm>
            <a:off x="311700" y="419947"/>
            <a:ext cx="8520600" cy="39949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 sz="5400" dirty="0">
                <a:solidFill>
                  <a:schemeClr val="dk1"/>
                </a:solidFill>
                <a:latin typeface="Bebas Neue Book" panose="00000500000000000000" pitchFamily="50" charset="-18"/>
              </a:rPr>
              <a:t>Intuitive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311700" y="426720"/>
            <a:ext cx="8520600" cy="39881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GB" sz="5400" dirty="0">
                <a:latin typeface="Bebas Neue Book" panose="00000500000000000000" pitchFamily="50" charset="-18"/>
              </a:rPr>
              <a:t>Intuitive</a:t>
            </a:r>
          </a:p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GB" sz="5400" dirty="0">
                <a:solidFill>
                  <a:srgbClr val="FFFFFF"/>
                </a:solidFill>
                <a:latin typeface="Bebas Neue Book" panose="00000500000000000000" pitchFamily="50" charset="-18"/>
              </a:rPr>
              <a:t>Organic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311700" y="419948"/>
            <a:ext cx="8520600" cy="39949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GB" sz="5400" dirty="0">
                <a:latin typeface="Bebas Neue Book" panose="00000500000000000000" pitchFamily="50" charset="-18"/>
              </a:rPr>
              <a:t>Intuitive</a:t>
            </a:r>
          </a:p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GB" sz="5400" dirty="0">
                <a:latin typeface="Bebas Neue Book" panose="00000500000000000000" pitchFamily="50" charset="-18"/>
              </a:rPr>
              <a:t>Organic</a:t>
            </a:r>
          </a:p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 sz="5400" dirty="0">
                <a:solidFill>
                  <a:schemeClr val="dk1"/>
                </a:solidFill>
                <a:latin typeface="Bebas Neue Book" panose="00000500000000000000" pitchFamily="50" charset="-18"/>
              </a:rPr>
              <a:t>Unconstrained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0" y="0"/>
            <a:ext cx="9144000" cy="269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-GB" sz="60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intuitive​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011775" y="1463875"/>
            <a:ext cx="8520600" cy="3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in·tu·i·tive ​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83200" y="2178825"/>
            <a:ext cx="5105700" cy="20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adjective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known or perceived by intuition :  directly apprehended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readily learned or understood 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966775" y="1928725"/>
            <a:ext cx="5222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\in-ˈtü-ə-tiv, -ˈtyü-\​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GB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Look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oculus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8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 </a:t>
            </a:r>
            <a:r>
              <a:rPr lang="hu-HU" dirty="0" err="1"/>
              <a:t>woman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600" dirty="0">
                <a:latin typeface="Bebas Neue Bold" panose="020B0606020202050201" pitchFamily="34" charset="-18"/>
              </a:rPr>
              <a:t>Early adopters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endParaRPr lang="hu-HU" dirty="0"/>
          </a:p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endParaRPr lang="hu-HU" dirty="0"/>
          </a:p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r>
              <a:rPr lang="hu-HU" dirty="0" smtClean="0"/>
              <a:t>s</a:t>
            </a:r>
            <a:r>
              <a:rPr lang="en-GB" dirty="0" err="1" smtClean="0"/>
              <a:t>ource</a:t>
            </a:r>
            <a:r>
              <a:rPr lang="en-GB" dirty="0" smtClean="0"/>
              <a:t> </a:t>
            </a:r>
            <a:r>
              <a:rPr lang="en-GB" dirty="0" err="1"/>
              <a:t>admob</a:t>
            </a:r>
            <a:endParaRPr lang="en-GB" dirty="0"/>
          </a:p>
        </p:txBody>
      </p:sp>
      <p:pic>
        <p:nvPicPr>
          <p:cNvPr id="193" name="Shape 19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82" y="1766950"/>
            <a:ext cx="3537675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285" y="1766943"/>
            <a:ext cx="3537674" cy="218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200" dirty="0">
                <a:latin typeface="Bebas Neue Bold" panose="020B0606020202050201" pitchFamily="34" charset="-18"/>
              </a:rPr>
              <a:t>Grid cells adapt to environment size </a:t>
            </a:r>
            <a:r>
              <a:rPr lang="en-GB" sz="3200" dirty="0">
                <a:solidFill>
                  <a:srgbClr val="00B0F0"/>
                </a:solidFill>
                <a:latin typeface="Bebas Neue Bold" panose="020B0606020202050201" pitchFamily="34" charset="-18"/>
              </a:rPr>
              <a:t>in humans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9733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724" y="1420887"/>
            <a:ext cx="3939824" cy="29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 </a:t>
            </a:r>
            <a:r>
              <a:rPr lang="hu-HU" dirty="0" err="1"/>
              <a:t>woman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1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show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players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9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0"/>
            <a:ext cx="9144001" cy="513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311704" y="744575"/>
            <a:ext cx="35670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Bebas Neue Light" panose="00000500000000000000" pitchFamily="50" charset="-18"/>
                <a:cs typeface="Leelawadee UI" panose="020B0502040204020203" pitchFamily="34" charset="-34"/>
              </a:rPr>
              <a:t>Phone 8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5680675" y="1601025"/>
            <a:ext cx="3151500" cy="165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 dirty="0">
                <a:latin typeface="Leelawadee UI Semilight" panose="020B0402040204020203" pitchFamily="34" charset="-34"/>
                <a:ea typeface="Droid Sans"/>
                <a:cs typeface="Leelawadee UI Semilight" panose="020B0402040204020203" pitchFamily="34" charset="-34"/>
                <a:sym typeface="Droid Sans"/>
              </a:rPr>
              <a:t>Better camera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 dirty="0">
                <a:latin typeface="Leelawadee UI Semilight" panose="020B0402040204020203" pitchFamily="34" charset="-34"/>
                <a:ea typeface="Droid Sans"/>
                <a:cs typeface="Leelawadee UI Semilight" panose="020B0402040204020203" pitchFamily="34" charset="-34"/>
                <a:sym typeface="Droid Sans"/>
              </a:rPr>
              <a:t>Better features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 dirty="0">
                <a:latin typeface="Leelawadee UI Semilight" panose="020B0402040204020203" pitchFamily="34" charset="-34"/>
                <a:ea typeface="Droid Sans"/>
                <a:cs typeface="Leelawadee UI Semilight" panose="020B0402040204020203" pitchFamily="34" charset="-34"/>
                <a:sym typeface="Droid Sans"/>
              </a:rPr>
              <a:t>Longer battery life</a:t>
            </a:r>
          </a:p>
          <a:p>
            <a:pPr marL="457200" lvl="0" indent="-381000" algn="l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 dirty="0">
                <a:latin typeface="Leelawadee UI Semilight" panose="020B0402040204020203" pitchFamily="34" charset="-34"/>
                <a:ea typeface="Droid Sans"/>
                <a:cs typeface="Leelawadee UI Semilight" panose="020B0402040204020203" pitchFamily="34" charset="-34"/>
                <a:sym typeface="Droid Sans"/>
              </a:rPr>
              <a:t>Larger screen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1026" name="Picture 2" descr="1.jpg (852×4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93908"/>
            <a:ext cx="8963025" cy="50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ctrTitle"/>
          </p:nvPr>
        </p:nvSpPr>
        <p:spPr>
          <a:xfrm>
            <a:off x="275631" y="426719"/>
            <a:ext cx="8520600" cy="42942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Lobster Two" panose="02000506000000020003" pitchFamily="50" charset="0"/>
              </a:rPr>
              <a:t>“...think about lifting your </a:t>
            </a:r>
            <a:r>
              <a:rPr lang="hu-HU" dirty="0" smtClean="0">
                <a:solidFill>
                  <a:schemeClr val="lt2"/>
                </a:solidFill>
                <a:latin typeface="Lobster Two" panose="02000506000000020003" pitchFamily="50" charset="0"/>
              </a:rPr>
              <a:t/>
            </a:r>
            <a:br>
              <a:rPr lang="hu-HU" dirty="0" smtClean="0">
                <a:solidFill>
                  <a:schemeClr val="lt2"/>
                </a:solidFill>
                <a:latin typeface="Lobster Two" panose="02000506000000020003" pitchFamily="50" charset="0"/>
              </a:rPr>
            </a:br>
            <a:r>
              <a:rPr lang="en-GB" sz="8000" dirty="0" smtClean="0">
                <a:solidFill>
                  <a:srgbClr val="CC4125"/>
                </a:solidFill>
                <a:latin typeface="Bebas Neue Book" panose="00000500000000000000" pitchFamily="50" charset="-18"/>
              </a:rPr>
              <a:t>right </a:t>
            </a:r>
            <a:r>
              <a:rPr lang="en-GB" sz="8000" dirty="0">
                <a:solidFill>
                  <a:srgbClr val="CC4125"/>
                </a:solidFill>
                <a:latin typeface="Bebas Neue Book" panose="00000500000000000000" pitchFamily="50" charset="-18"/>
              </a:rPr>
              <a:t>arm</a:t>
            </a:r>
            <a:r>
              <a:rPr lang="en-GB" sz="8000" dirty="0">
                <a:solidFill>
                  <a:schemeClr val="lt2"/>
                </a:solidFill>
                <a:latin typeface="Bebas Neue Book" panose="00000500000000000000" pitchFamily="50" charset="-18"/>
              </a:rPr>
              <a:t> </a:t>
            </a:r>
            <a:r>
              <a:rPr lang="hu-HU" dirty="0" smtClean="0">
                <a:solidFill>
                  <a:schemeClr val="lt2"/>
                </a:solidFill>
                <a:latin typeface="Lobster Two" panose="02000506000000020003" pitchFamily="50" charset="0"/>
              </a:rPr>
              <a:t/>
            </a:r>
            <a:br>
              <a:rPr lang="hu-HU" dirty="0" smtClean="0">
                <a:solidFill>
                  <a:schemeClr val="lt2"/>
                </a:solidFill>
                <a:latin typeface="Lobster Two" panose="02000506000000020003" pitchFamily="50" charset="0"/>
              </a:rPr>
            </a:br>
            <a:r>
              <a:rPr lang="en-GB" dirty="0" smtClean="0">
                <a:solidFill>
                  <a:schemeClr val="tx1"/>
                </a:solidFill>
                <a:latin typeface="Lobster Two" panose="02000506000000020003" pitchFamily="50" charset="0"/>
              </a:rPr>
              <a:t>if </a:t>
            </a:r>
            <a:r>
              <a:rPr lang="en-GB" dirty="0">
                <a:solidFill>
                  <a:schemeClr val="tx1"/>
                </a:solidFill>
                <a:latin typeface="Lobster Two" panose="02000506000000020003" pitchFamily="50" charset="0"/>
              </a:rPr>
              <a:t>you want to </a:t>
            </a:r>
            <a:r>
              <a:rPr lang="hu-HU" dirty="0" smtClean="0">
                <a:solidFill>
                  <a:schemeClr val="tx1"/>
                </a:solidFill>
                <a:latin typeface="Lobster Two" panose="02000506000000020003" pitchFamily="50" charset="0"/>
              </a:rPr>
              <a:t/>
            </a:r>
            <a:br>
              <a:rPr lang="hu-HU" dirty="0" smtClean="0">
                <a:solidFill>
                  <a:schemeClr val="tx1"/>
                </a:solidFill>
                <a:latin typeface="Lobster Two" panose="02000506000000020003" pitchFamily="50" charset="0"/>
              </a:rPr>
            </a:br>
            <a:r>
              <a:rPr lang="hu-HU" dirty="0" smtClean="0">
                <a:solidFill>
                  <a:schemeClr val="lt2"/>
                </a:solidFill>
                <a:latin typeface="Lobster Two" panose="02000506000000020003" pitchFamily="50" charset="0"/>
              </a:rPr>
              <a:t>      </a:t>
            </a:r>
            <a:r>
              <a:rPr lang="en-GB" sz="7200" dirty="0" smtClean="0">
                <a:solidFill>
                  <a:srgbClr val="00B0F0"/>
                </a:solidFill>
                <a:latin typeface="Bebas Neue Book" panose="00000500000000000000" pitchFamily="50" charset="-18"/>
              </a:rPr>
              <a:t>move </a:t>
            </a:r>
            <a:r>
              <a:rPr lang="en-GB" sz="7200" dirty="0">
                <a:solidFill>
                  <a:srgbClr val="00B0F0"/>
                </a:solidFill>
                <a:latin typeface="Bebas Neue Book" panose="00000500000000000000" pitchFamily="50" charset="-18"/>
              </a:rPr>
              <a:t>forward</a:t>
            </a:r>
            <a:r>
              <a:rPr lang="en-GB" sz="7200" dirty="0">
                <a:solidFill>
                  <a:srgbClr val="00B0F0"/>
                </a:solidFill>
                <a:latin typeface="Bebas Neue Bold" panose="020B0606020202050201" pitchFamily="34" charset="-18"/>
              </a:rPr>
              <a:t>…</a:t>
            </a:r>
            <a:r>
              <a:rPr lang="en-GB" sz="7200" dirty="0">
                <a:solidFill>
                  <a:schemeClr val="tx1"/>
                </a:solidFill>
                <a:latin typeface="Lobster Two" panose="02000506000000020003" pitchFamily="50" charset="0"/>
              </a:rPr>
              <a:t>”</a:t>
            </a:r>
            <a:endParaRPr lang="en-GB" dirty="0">
              <a:solidFill>
                <a:schemeClr val="tx1"/>
              </a:solidFill>
              <a:latin typeface="Lobster Two" panose="02000506000000020003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00B0F0"/>
                </a:solidFill>
                <a:latin typeface="Bebas Neue Book" panose="00000500000000000000" pitchFamily="50" charset="-18"/>
              </a:rPr>
              <a:t>Zander</a:t>
            </a:r>
            <a:r>
              <a:rPr lang="en-GB" dirty="0">
                <a:latin typeface="Bebas Neue Book" panose="00000500000000000000" pitchFamily="50" charset="-18"/>
              </a:rPr>
              <a:t> et al. PNAS 2016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74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r="38118"/>
          <a:stretch/>
        </p:blipFill>
        <p:spPr>
          <a:xfrm>
            <a:off x="5181450" y="1224337"/>
            <a:ext cx="3498176" cy="327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03800"/>
            <a:ext cx="46268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557225" y="3784028"/>
            <a:ext cx="2050250" cy="609352"/>
          </a:xfrm>
          <a:custGeom>
            <a:avLst/>
            <a:gdLst/>
            <a:ahLst/>
            <a:cxnLst/>
            <a:rect l="0" t="0" r="0" b="0"/>
            <a:pathLst>
              <a:path w="82010" h="19090" extrusionOk="0">
                <a:moveTo>
                  <a:pt x="4001" y="19090"/>
                </a:moveTo>
                <a:cubicBezTo>
                  <a:pt x="912" y="13945"/>
                  <a:pt x="-1366" y="3770"/>
                  <a:pt x="4001" y="1088"/>
                </a:cubicBezTo>
                <a:cubicBezTo>
                  <a:pt x="8091" y="-956"/>
                  <a:pt x="13151" y="533"/>
                  <a:pt x="17717" y="802"/>
                </a:cubicBezTo>
                <a:cubicBezTo>
                  <a:pt x="28381" y="1429"/>
                  <a:pt x="39064" y="3278"/>
                  <a:pt x="49721" y="2517"/>
                </a:cubicBezTo>
                <a:cubicBezTo>
                  <a:pt x="60623" y="1737"/>
                  <a:pt x="82010" y="-2698"/>
                  <a:pt x="82010" y="8232"/>
                </a:cubicBezTo>
                <a:cubicBezTo>
                  <a:pt x="82010" y="18653"/>
                  <a:pt x="62713" y="17947"/>
                  <a:pt x="52292" y="17947"/>
                </a:cubicBezTo>
                <a:cubicBezTo>
                  <a:pt x="34823" y="17947"/>
                  <a:pt x="17128" y="17946"/>
                  <a:pt x="0" y="14518"/>
                </a:cubicBezTo>
              </a:path>
            </a:pathLst>
          </a:custGeom>
          <a:noFill/>
          <a:ln w="76200" cap="flat" cmpd="sng">
            <a:solidFill>
              <a:srgbClr val="CC4125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7200" dirty="0">
                <a:latin typeface="Bebas Neue Book" panose="00000500000000000000" pitchFamily="50" charset="-18"/>
              </a:rPr>
              <a:t>focus on finding </a:t>
            </a:r>
            <a:r>
              <a:rPr lang="en-GB" sz="7200" dirty="0">
                <a:solidFill>
                  <a:srgbClr val="00B0F0"/>
                </a:solidFill>
                <a:latin typeface="Bebas Neue Book" panose="00000500000000000000" pitchFamily="50" charset="-18"/>
              </a:rPr>
              <a:t>the wheel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000" dirty="0">
                <a:latin typeface="Lobster Two" panose="02000506000000020003" pitchFamily="50" charset="0"/>
              </a:rPr>
              <a:t>instead of reinventing it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0" y="0"/>
            <a:ext cx="9144000" cy="269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-GB" sz="60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organic​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1011775" y="1513900"/>
            <a:ext cx="8520600" cy="3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or·gan·ic ​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083200" y="2331225"/>
            <a:ext cx="5105700" cy="20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adjective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relating to, or arising in a bodily organ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relating to, or derived from living organisms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forming an integral element of a whole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007000" y="2024325"/>
            <a:ext cx="5222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\ȯr-ˈga-nik\​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GB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Lobster Two" panose="02000506000000020003" pitchFamily="50" charset="0"/>
              </a:rPr>
              <a:t>close your eyes, please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26" y="2992650"/>
            <a:ext cx="2238375" cy="184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448237"/>
            <a:ext cx="70675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Lobster Two" panose="02000506000000020003" pitchFamily="50" charset="0"/>
              </a:rPr>
              <a:t>so much ...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00" y="814375"/>
            <a:ext cx="71151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0"/>
            <a:ext cx="9144001" cy="513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311704" y="744575"/>
            <a:ext cx="35670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>
                <a:solidFill>
                  <a:schemeClr val="lt2"/>
                </a:solidFill>
                <a:latin typeface="Bebas Neue Light" panose="00000500000000000000" pitchFamily="50" charset="-18"/>
                <a:cs typeface="Leelawadee UI" panose="020B0502040204020203" pitchFamily="34" charset="-34"/>
              </a:rPr>
              <a:t>Phone 8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5680675" y="1601025"/>
            <a:ext cx="3151500" cy="165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 dirty="0">
                <a:latin typeface="Leelawadee UI Semilight" panose="020B0402040204020203" pitchFamily="34" charset="-34"/>
                <a:ea typeface="Droid Sans"/>
                <a:cs typeface="Leelawadee UI Semilight" panose="020B0402040204020203" pitchFamily="34" charset="-34"/>
                <a:sym typeface="Droid Sans"/>
              </a:rPr>
              <a:t>Better camera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 dirty="0">
                <a:latin typeface="Leelawadee UI Semilight" panose="020B0402040204020203" pitchFamily="34" charset="-34"/>
                <a:ea typeface="Droid Sans"/>
                <a:cs typeface="Leelawadee UI Semilight" panose="020B0402040204020203" pitchFamily="34" charset="-34"/>
                <a:sym typeface="Droid Sans"/>
              </a:rPr>
              <a:t>Better features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 dirty="0">
                <a:latin typeface="Leelawadee UI Semilight" panose="020B0402040204020203" pitchFamily="34" charset="-34"/>
                <a:ea typeface="Droid Sans"/>
                <a:cs typeface="Leelawadee UI Semilight" panose="020B0402040204020203" pitchFamily="34" charset="-34"/>
                <a:sym typeface="Droid Sans"/>
              </a:rPr>
              <a:t>Longer battery life</a:t>
            </a:r>
          </a:p>
          <a:p>
            <a:pPr marL="457200" lvl="0" indent="-419100" algn="l" rtl="0">
              <a:spcBef>
                <a:spcPts val="0"/>
              </a:spcBef>
              <a:buClr>
                <a:schemeClr val="dk1"/>
              </a:buClr>
              <a:buSzPct val="100000"/>
              <a:buFont typeface="Droid Sans"/>
              <a:buChar char="-"/>
            </a:pPr>
            <a:r>
              <a:rPr lang="en-GB" sz="3000" b="1" dirty="0">
                <a:solidFill>
                  <a:schemeClr val="dk1"/>
                </a:solidFill>
                <a:latin typeface="Leelawadee UI Semilight" panose="020B0402040204020203" pitchFamily="34" charset="-34"/>
                <a:ea typeface="Droid Sans"/>
                <a:cs typeface="Leelawadee UI Semilight" panose="020B0402040204020203" pitchFamily="34" charset="-34"/>
                <a:sym typeface="Droid Sans"/>
              </a:rPr>
              <a:t>Larger screen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6675"/>
            <a:ext cx="391742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974" y="116675"/>
            <a:ext cx="43072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958875"/>
            <a:ext cx="55245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912" y="276225"/>
            <a:ext cx="5578175" cy="47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156350"/>
            <a:ext cx="67056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ctrTitle"/>
          </p:nvPr>
        </p:nvSpPr>
        <p:spPr>
          <a:xfrm>
            <a:off x="311708" y="744574"/>
            <a:ext cx="8520600" cy="252113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7200" dirty="0">
                <a:latin typeface="Bebas Neue Bold" panose="020B0606020202050201" pitchFamily="34" charset="-18"/>
              </a:rPr>
              <a:t>going </a:t>
            </a:r>
            <a:r>
              <a:rPr lang="en-GB" sz="7200" dirty="0">
                <a:solidFill>
                  <a:srgbClr val="00B0F0"/>
                </a:solidFill>
                <a:latin typeface="Bebas Neue Bold" panose="020B0606020202050201" pitchFamily="34" charset="-18"/>
              </a:rPr>
              <a:t>fully</a:t>
            </a:r>
            <a:r>
              <a:rPr lang="en-GB" sz="7200" dirty="0">
                <a:latin typeface="Bebas Neue Bold" panose="020B0606020202050201" pitchFamily="34" charset="-18"/>
              </a:rPr>
              <a:t> virtual?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l="5624" t="15483"/>
          <a:stretch/>
        </p:blipFill>
        <p:spPr>
          <a:xfrm>
            <a:off x="700100" y="0"/>
            <a:ext cx="76581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 t="11111"/>
          <a:stretch/>
        </p:blipFill>
        <p:spPr>
          <a:xfrm rot="-5400000">
            <a:off x="2147750" y="2794474"/>
            <a:ext cx="1690949" cy="2671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Shape 310"/>
          <p:cNvCxnSpPr/>
          <p:nvPr/>
        </p:nvCxnSpPr>
        <p:spPr>
          <a:xfrm rot="10800000" flipH="1">
            <a:off x="1671650" y="2193000"/>
            <a:ext cx="2828700" cy="11217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1" name="Shape 311"/>
          <p:cNvCxnSpPr/>
          <p:nvPr/>
        </p:nvCxnSpPr>
        <p:spPr>
          <a:xfrm rot="10800000" flipH="1">
            <a:off x="4329125" y="2564725"/>
            <a:ext cx="728700" cy="23859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ctrTitle"/>
          </p:nvPr>
        </p:nvSpPr>
        <p:spPr>
          <a:xfrm>
            <a:off x="347993" y="1702517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rgbClr val="00B0F0"/>
                </a:solidFill>
                <a:latin typeface="Lobster Two" panose="02000506000000020003" pitchFamily="50" charset="0"/>
              </a:rPr>
              <a:t>more </a:t>
            </a:r>
            <a:r>
              <a:rPr lang="en-GB" dirty="0">
                <a:latin typeface="Lobster Two" panose="02000506000000020003" pitchFamily="50" charset="0"/>
              </a:rPr>
              <a:t>than </a:t>
            </a:r>
            <a:r>
              <a:rPr lang="hu-HU" dirty="0" smtClean="0">
                <a:latin typeface="Lobster Two" panose="02000506000000020003" pitchFamily="50" charset="0"/>
              </a:rPr>
              <a:t/>
            </a:r>
            <a:br>
              <a:rPr lang="hu-HU" dirty="0" smtClean="0">
                <a:latin typeface="Lobster Two" panose="02000506000000020003" pitchFamily="50" charset="0"/>
              </a:rPr>
            </a:br>
            <a:r>
              <a:rPr lang="en-GB" dirty="0" smtClean="0">
                <a:latin typeface="Lobster Two" panose="02000506000000020003" pitchFamily="50" charset="0"/>
              </a:rPr>
              <a:t>meets </a:t>
            </a:r>
            <a:r>
              <a:rPr lang="hu-HU" dirty="0" smtClean="0">
                <a:latin typeface="Lobster Two" panose="02000506000000020003" pitchFamily="50" charset="0"/>
              </a:rPr>
              <a:t/>
            </a:r>
            <a:br>
              <a:rPr lang="hu-HU" dirty="0" smtClean="0">
                <a:latin typeface="Lobster Two" panose="02000506000000020003" pitchFamily="50" charset="0"/>
              </a:rPr>
            </a:br>
            <a:r>
              <a:rPr lang="en-GB" dirty="0" smtClean="0">
                <a:latin typeface="Lobster Two" panose="02000506000000020003" pitchFamily="50" charset="0"/>
              </a:rPr>
              <a:t>the </a:t>
            </a:r>
            <a:r>
              <a:rPr lang="en-GB" dirty="0">
                <a:latin typeface="Lobster Two" panose="02000506000000020003" pitchFamily="50" charset="0"/>
              </a:rPr>
              <a:t>eyes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0"/>
            <a:ext cx="9144000" cy="269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-GB" sz="60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unconstrained​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1011775" y="1513900"/>
            <a:ext cx="8520600" cy="3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un·con·strained ​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1083200" y="2331225"/>
            <a:ext cx="5105700" cy="20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adjective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held back or constrained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restricted or limited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1007000" y="2024325"/>
            <a:ext cx="5222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\ˌən-kən-ˈstrānd\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GB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840" y="1077962"/>
            <a:ext cx="4608323" cy="356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Lobster Two" panose="02000506000000020003" pitchFamily="50" charset="0"/>
              </a:rPr>
              <a:t>old habits </a:t>
            </a:r>
            <a:r>
              <a:rPr lang="hu-HU" dirty="0" smtClean="0">
                <a:latin typeface="Lobster Two" panose="02000506000000020003" pitchFamily="50" charset="0"/>
              </a:rPr>
              <a:t/>
            </a:r>
            <a:br>
              <a:rPr lang="hu-HU" dirty="0" smtClean="0">
                <a:latin typeface="Lobster Two" panose="02000506000000020003" pitchFamily="50" charset="0"/>
              </a:rPr>
            </a:br>
            <a:r>
              <a:rPr lang="en-GB" dirty="0" smtClean="0">
                <a:latin typeface="Lobster Two" panose="02000506000000020003" pitchFamily="50" charset="0"/>
              </a:rPr>
              <a:t>die hard</a:t>
            </a:r>
            <a:r>
              <a:rPr lang="hu-HU" dirty="0" smtClean="0">
                <a:latin typeface="Lobster Two" panose="02000506000000020003" pitchFamily="50" charset="0"/>
              </a:rPr>
              <a:t>.</a:t>
            </a:r>
            <a:endParaRPr lang="en-GB" dirty="0">
              <a:latin typeface="Lobster Two" panose="02000506000000020003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mobile_phone_get_new_keyboard-100534854-orig.jpg (1829×112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1088"/>
            <a:ext cx="9144000" cy="56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38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12" y="195262"/>
            <a:ext cx="31527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349"/>
            <a:ext cx="7722500" cy="418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675" y="83875"/>
            <a:ext cx="1332475" cy="13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Start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south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40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Turn</a:t>
            </a:r>
            <a:r>
              <a:rPr lang="hu-HU" dirty="0" smtClean="0"/>
              <a:t> </a:t>
            </a:r>
            <a:r>
              <a:rPr lang="hu-HU" dirty="0" err="1" smtClean="0"/>
              <a:t>left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013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Teleport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North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890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Turn</a:t>
            </a:r>
            <a:r>
              <a:rPr lang="hu-HU" dirty="0" smtClean="0"/>
              <a:t> right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602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825" y="303225"/>
            <a:ext cx="4250325" cy="470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 smtClean="0">
                <a:latin typeface="Bebas Neue Bold" panose="020B0606020202050201" pitchFamily="34" charset="-18"/>
              </a:rPr>
              <a:t>Think</a:t>
            </a:r>
            <a:r>
              <a:rPr lang="hu-HU" dirty="0" smtClean="0">
                <a:latin typeface="Bebas Neue Bold" panose="020B0606020202050201" pitchFamily="34" charset="-18"/>
              </a:rPr>
              <a:t> </a:t>
            </a:r>
            <a:r>
              <a:rPr lang="hu-HU" dirty="0" err="1" smtClean="0">
                <a:latin typeface="Bebas Neue Bold" panose="020B0606020202050201" pitchFamily="34" charset="-18"/>
              </a:rPr>
              <a:t>outside</a:t>
            </a:r>
            <a:r>
              <a:rPr lang="hu-HU" dirty="0" smtClean="0">
                <a:latin typeface="Bebas Neue Bold" panose="020B0606020202050201" pitchFamily="34" charset="-18"/>
              </a:rPr>
              <a:t> </a:t>
            </a:r>
            <a:r>
              <a:rPr lang="hu-HU" dirty="0" err="1" smtClean="0">
                <a:latin typeface="Bebas Neue Bold" panose="020B0606020202050201" pitchFamily="34" charset="-18"/>
              </a:rPr>
              <a:t>the</a:t>
            </a:r>
            <a:r>
              <a:rPr lang="hu-HU" dirty="0" smtClean="0">
                <a:latin typeface="Bebas Neue Bold" panose="020B0606020202050201" pitchFamily="34" charset="-18"/>
              </a:rPr>
              <a:t> </a:t>
            </a:r>
            <a:r>
              <a:rPr lang="hu-HU" dirty="0" err="1" smtClean="0">
                <a:solidFill>
                  <a:srgbClr val="00B0F0"/>
                </a:solidFill>
                <a:latin typeface="Bebas Neue Bold" panose="020B0606020202050201" pitchFamily="34" charset="-18"/>
              </a:rPr>
              <a:t>box</a:t>
            </a:r>
            <a:endParaRPr lang="en-GB" dirty="0">
              <a:solidFill>
                <a:srgbClr val="00B0F0"/>
              </a:solidFill>
              <a:latin typeface="Bebas Neue Bold" panose="020B0606020202050201" pitchFamily="34" charset="-18"/>
            </a:endParaRP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3600" dirty="0" smtClean="0">
                <a:solidFill>
                  <a:schemeClr val="tx1"/>
                </a:solidFill>
                <a:latin typeface="Lobster Two" panose="02000506000000020003" pitchFamily="50" charset="0"/>
              </a:rPr>
              <a:t>Maybe </a:t>
            </a:r>
            <a:r>
              <a:rPr lang="hu-HU" sz="3600" dirty="0" err="1" smtClean="0">
                <a:solidFill>
                  <a:schemeClr val="tx1"/>
                </a:solidFill>
                <a:latin typeface="Lobster Two" panose="02000506000000020003" pitchFamily="50" charset="0"/>
              </a:rPr>
              <a:t>forget</a:t>
            </a:r>
            <a:r>
              <a:rPr lang="hu-HU" sz="3600" dirty="0" smtClean="0">
                <a:solidFill>
                  <a:schemeClr val="tx1"/>
                </a:solidFill>
                <a:latin typeface="Lobster Two" panose="02000506000000020003" pitchFamily="50" charset="0"/>
              </a:rPr>
              <a:t> </a:t>
            </a:r>
            <a:r>
              <a:rPr lang="hu-HU" sz="3600" dirty="0" err="1" smtClean="0">
                <a:solidFill>
                  <a:schemeClr val="tx1"/>
                </a:solidFill>
                <a:latin typeface="Lobster Two" panose="02000506000000020003" pitchFamily="50" charset="0"/>
              </a:rPr>
              <a:t>if</a:t>
            </a:r>
            <a:r>
              <a:rPr lang="hu-HU" sz="3600" dirty="0" smtClean="0">
                <a:solidFill>
                  <a:schemeClr val="tx1"/>
                </a:solidFill>
                <a:latin typeface="Lobster Two" panose="02000506000000020003" pitchFamily="50" charset="0"/>
              </a:rPr>
              <a:t> </a:t>
            </a:r>
            <a:r>
              <a:rPr lang="hu-HU" sz="3600" dirty="0" err="1" smtClean="0">
                <a:solidFill>
                  <a:schemeClr val="tx1"/>
                </a:solidFill>
                <a:latin typeface="Lobster Two" panose="02000506000000020003" pitchFamily="50" charset="0"/>
              </a:rPr>
              <a:t>there</a:t>
            </a:r>
            <a:r>
              <a:rPr lang="hu-HU" sz="3600" dirty="0" smtClean="0">
                <a:solidFill>
                  <a:schemeClr val="tx1"/>
                </a:solidFill>
                <a:latin typeface="Lobster Two" panose="02000506000000020003" pitchFamily="50" charset="0"/>
              </a:rPr>
              <a:t> </a:t>
            </a:r>
          </a:p>
          <a:p>
            <a:r>
              <a:rPr lang="hu-HU" sz="3600" dirty="0" smtClean="0">
                <a:solidFill>
                  <a:schemeClr val="tx1"/>
                </a:solidFill>
                <a:latin typeface="Lobster Two" panose="02000506000000020003" pitchFamily="50" charset="0"/>
              </a:rPr>
              <a:t>has </a:t>
            </a:r>
            <a:r>
              <a:rPr lang="hu-HU" sz="3600" dirty="0" err="1" smtClean="0">
                <a:solidFill>
                  <a:schemeClr val="tx1"/>
                </a:solidFill>
                <a:latin typeface="Lobster Two" panose="02000506000000020003" pitchFamily="50" charset="0"/>
              </a:rPr>
              <a:t>ever</a:t>
            </a:r>
            <a:r>
              <a:rPr lang="hu-HU" sz="3600" dirty="0" smtClean="0">
                <a:solidFill>
                  <a:schemeClr val="tx1"/>
                </a:solidFill>
                <a:latin typeface="Lobster Two" panose="02000506000000020003" pitchFamily="50" charset="0"/>
              </a:rPr>
              <a:t> </a:t>
            </a:r>
            <a:r>
              <a:rPr lang="hu-HU" sz="3600" dirty="0" err="1" smtClean="0">
                <a:solidFill>
                  <a:schemeClr val="tx1"/>
                </a:solidFill>
                <a:latin typeface="Lobster Two" panose="02000506000000020003" pitchFamily="50" charset="0"/>
              </a:rPr>
              <a:t>been</a:t>
            </a:r>
            <a:r>
              <a:rPr lang="hu-HU" sz="3600" dirty="0" smtClean="0">
                <a:solidFill>
                  <a:schemeClr val="tx1"/>
                </a:solidFill>
                <a:latin typeface="Lobster Two" panose="02000506000000020003" pitchFamily="50" charset="0"/>
              </a:rPr>
              <a:t> a </a:t>
            </a:r>
            <a:r>
              <a:rPr lang="hu-HU" sz="3600" dirty="0" err="1" smtClean="0">
                <a:solidFill>
                  <a:schemeClr val="tx1"/>
                </a:solidFill>
                <a:latin typeface="Lobster Two" panose="02000506000000020003" pitchFamily="50" charset="0"/>
              </a:rPr>
              <a:t>box</a:t>
            </a:r>
            <a:endParaRPr lang="en-GB" sz="3600" dirty="0">
              <a:solidFill>
                <a:schemeClr val="tx1"/>
              </a:solidFill>
              <a:latin typeface="Lobster Two" panose="02000506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36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1500" dirty="0">
                <a:latin typeface="Lobster Two" panose="02000506000000020003" pitchFamily="50" charset="0"/>
              </a:rPr>
              <a:t>conclusions.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Youtube_Mobile.jpg (1644×92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42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lead_large.jpg (615×37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771524"/>
            <a:ext cx="585787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3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318286" y="2862826"/>
            <a:ext cx="8520600" cy="2052600"/>
          </a:xfrm>
          <a:prstGeom prst="rect">
            <a:avLst/>
          </a:prstGeom>
          <a:noFill/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 dirty="0">
                <a:latin typeface="Bebas Neue Book" panose="00000500000000000000" pitchFamily="50" charset="-18"/>
                <a:cs typeface="Leelawadee UI" panose="020B0502040204020203" pitchFamily="34" charset="-34"/>
              </a:rPr>
              <a:t>The </a:t>
            </a:r>
            <a:r>
              <a:rPr lang="hu-HU" sz="4800" dirty="0" smtClean="0">
                <a:latin typeface="Bebas Neue Book" panose="00000500000000000000" pitchFamily="50" charset="-18"/>
                <a:cs typeface="Leelawadee UI" panose="020B0502040204020203" pitchFamily="34" charset="-34"/>
              </a:rPr>
              <a:t/>
            </a:r>
            <a:br>
              <a:rPr lang="hu-HU" sz="4800" dirty="0" smtClean="0">
                <a:latin typeface="Bebas Neue Book" panose="00000500000000000000" pitchFamily="50" charset="-18"/>
                <a:cs typeface="Leelawadee UI" panose="020B0502040204020203" pitchFamily="34" charset="-34"/>
              </a:rPr>
            </a:br>
            <a:r>
              <a:rPr lang="en-GB" sz="6000" dirty="0" smtClean="0">
                <a:latin typeface="Bebas Neue Bold" panose="020B0606020202050201" pitchFamily="34" charset="-18"/>
                <a:cs typeface="Leelawadee UI" panose="020B0502040204020203" pitchFamily="34" charset="-34"/>
              </a:rPr>
              <a:t>neuroscience</a:t>
            </a:r>
            <a:r>
              <a:rPr lang="en-GB" sz="4800" dirty="0" smtClean="0">
                <a:latin typeface="Bebas Neue Book" panose="00000500000000000000" pitchFamily="50" charset="-18"/>
                <a:cs typeface="Leelawadee UI" panose="020B0502040204020203" pitchFamily="34" charset="-34"/>
              </a:rPr>
              <a:t> </a:t>
            </a:r>
            <a:r>
              <a:rPr lang="hu-HU" sz="4800" dirty="0" smtClean="0">
                <a:latin typeface="Bebas Neue Book" panose="00000500000000000000" pitchFamily="50" charset="-18"/>
                <a:cs typeface="Leelawadee UI" panose="020B0502040204020203" pitchFamily="34" charset="-34"/>
              </a:rPr>
              <a:t/>
            </a:r>
            <a:br>
              <a:rPr lang="hu-HU" sz="4800" dirty="0" smtClean="0">
                <a:latin typeface="Bebas Neue Book" panose="00000500000000000000" pitchFamily="50" charset="-18"/>
                <a:cs typeface="Leelawadee UI" panose="020B0502040204020203" pitchFamily="34" charset="-34"/>
              </a:rPr>
            </a:br>
            <a:r>
              <a:rPr lang="en-GB" sz="4800" dirty="0" smtClean="0">
                <a:latin typeface="Bebas Neue Book" panose="00000500000000000000" pitchFamily="50" charset="-18"/>
                <a:cs typeface="Leelawadee UI" panose="020B0502040204020203" pitchFamily="34" charset="-34"/>
              </a:rPr>
              <a:t>of</a:t>
            </a:r>
            <a:r>
              <a:rPr lang="hu-HU" sz="4800" dirty="0" smtClean="0">
                <a:latin typeface="Bebas Neue Book" panose="00000500000000000000" pitchFamily="50" charset="-18"/>
                <a:cs typeface="Leelawadee UI" panose="020B0502040204020203" pitchFamily="34" charset="-34"/>
              </a:rPr>
              <a:t> </a:t>
            </a:r>
            <a:br>
              <a:rPr lang="hu-HU" sz="4800" dirty="0" smtClean="0">
                <a:latin typeface="Bebas Neue Book" panose="00000500000000000000" pitchFamily="50" charset="-18"/>
                <a:cs typeface="Leelawadee UI" panose="020B0502040204020203" pitchFamily="34" charset="-34"/>
              </a:rPr>
            </a:br>
            <a:r>
              <a:rPr lang="en-GB" sz="6600" dirty="0" smtClean="0">
                <a:solidFill>
                  <a:srgbClr val="00B0F0"/>
                </a:solidFill>
                <a:latin typeface="Bebas Neue Light" panose="00000500000000000000" pitchFamily="50" charset="-18"/>
                <a:cs typeface="Leelawadee UI" panose="020B0502040204020203" pitchFamily="34" charset="-34"/>
              </a:rPr>
              <a:t>virtual </a:t>
            </a:r>
            <a:r>
              <a:rPr lang="hu-HU" sz="6600" dirty="0" smtClean="0">
                <a:solidFill>
                  <a:srgbClr val="00B0F0"/>
                </a:solidFill>
                <a:latin typeface="Bebas Neue Light" panose="00000500000000000000" pitchFamily="50" charset="-18"/>
                <a:cs typeface="Leelawadee UI" panose="020B0502040204020203" pitchFamily="34" charset="-34"/>
              </a:rPr>
              <a:t/>
            </a:r>
            <a:br>
              <a:rPr lang="hu-HU" sz="6600" dirty="0" smtClean="0">
                <a:solidFill>
                  <a:srgbClr val="00B0F0"/>
                </a:solidFill>
                <a:latin typeface="Bebas Neue Light" panose="00000500000000000000" pitchFamily="50" charset="-18"/>
                <a:cs typeface="Leelawadee UI" panose="020B0502040204020203" pitchFamily="34" charset="-34"/>
              </a:rPr>
            </a:br>
            <a:r>
              <a:rPr lang="en-GB" sz="6600" dirty="0" smtClean="0">
                <a:solidFill>
                  <a:srgbClr val="00B0F0"/>
                </a:solidFill>
                <a:latin typeface="Bebas Neue Light" panose="00000500000000000000" pitchFamily="50" charset="-18"/>
                <a:cs typeface="Leelawadee UI" panose="020B0502040204020203" pitchFamily="34" charset="-34"/>
              </a:rPr>
              <a:t>reality</a:t>
            </a:r>
            <a:r>
              <a:rPr lang="en-GB" sz="4800" dirty="0">
                <a:solidFill>
                  <a:srgbClr val="00B0F0"/>
                </a:solidFill>
                <a:latin typeface="Bebas Neue Light" panose="00000500000000000000" pitchFamily="50" charset="-18"/>
              </a:rPr>
              <a:t>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7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dirty="0">
                <a:latin typeface="Lobster Two" panose="02000506000000020003" pitchFamily="50" charset="0"/>
                <a:cs typeface="Leelawadee UI" panose="020B0502040204020203" pitchFamily="34" charset="-34"/>
              </a:rPr>
              <a:t>VR is ..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581</Words>
  <Application>Microsoft Office PowerPoint</Application>
  <PresentationFormat>Diavetítés a képernyőre (16:9 oldalarány)</PresentationFormat>
  <Paragraphs>145</Paragraphs>
  <Slides>59</Slides>
  <Notes>47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59</vt:i4>
      </vt:variant>
    </vt:vector>
  </HeadingPairs>
  <TitlesOfParts>
    <vt:vector size="72" baseType="lpstr">
      <vt:lpstr>Arial</vt:lpstr>
      <vt:lpstr>Bebas Neue Book</vt:lpstr>
      <vt:lpstr>Droid Sans</vt:lpstr>
      <vt:lpstr>Calibri</vt:lpstr>
      <vt:lpstr>Bebas Neue Light</vt:lpstr>
      <vt:lpstr>Segoe UI</vt:lpstr>
      <vt:lpstr>Leelawadee UI Semilight</vt:lpstr>
      <vt:lpstr>Bebas Neue Bold</vt:lpstr>
      <vt:lpstr>Lobster Two</vt:lpstr>
      <vt:lpstr>Georgia</vt:lpstr>
      <vt:lpstr>Leelawadee UI</vt:lpstr>
      <vt:lpstr>Comic Sans MS</vt:lpstr>
      <vt:lpstr>Simple Dark</vt:lpstr>
      <vt:lpstr>PowerPoint bemutató</vt:lpstr>
      <vt:lpstr>hello.</vt:lpstr>
      <vt:lpstr>Phone 8</vt:lpstr>
      <vt:lpstr>Phone 8</vt:lpstr>
      <vt:lpstr>PowerPoint bemutató</vt:lpstr>
      <vt:lpstr>PowerPoint bemutató</vt:lpstr>
      <vt:lpstr>PowerPoint bemutató</vt:lpstr>
      <vt:lpstr>The  neuroscience  of  virtual  reality​</vt:lpstr>
      <vt:lpstr>VR is ..</vt:lpstr>
      <vt:lpstr>VR is a tech challenge</vt:lpstr>
      <vt:lpstr>VR is a tech challenge</vt:lpstr>
      <vt:lpstr>VR is ..</vt:lpstr>
      <vt:lpstr>VR is the key to everything</vt:lpstr>
      <vt:lpstr>VR is the key to everything</vt:lpstr>
      <vt:lpstr>VR is ..</vt:lpstr>
      <vt:lpstr>VR is sg. I should invest in</vt:lpstr>
      <vt:lpstr>VR is sg. I should invest in</vt:lpstr>
      <vt:lpstr>VR is ..</vt:lpstr>
      <vt:lpstr>VR is the new interface.</vt:lpstr>
      <vt:lpstr>PowerPoint bemutató</vt:lpstr>
      <vt:lpstr>PowerPoint bemutató</vt:lpstr>
      <vt:lpstr>PowerPoint bemutató</vt:lpstr>
      <vt:lpstr>in·tu·i·tive ​</vt:lpstr>
      <vt:lpstr>Look at oculus</vt:lpstr>
      <vt:lpstr>and woman</vt:lpstr>
      <vt:lpstr>Early adopters</vt:lpstr>
      <vt:lpstr>Grid cells adapt to environment size in humans</vt:lpstr>
      <vt:lpstr>and woman</vt:lpstr>
      <vt:lpstr>show the other players</vt:lpstr>
      <vt:lpstr>PowerPoint bemutató</vt:lpstr>
      <vt:lpstr>“...think about lifting your  right arm  if you want to        move forward…”</vt:lpstr>
      <vt:lpstr>Zander et al. PNAS 2016</vt:lpstr>
      <vt:lpstr>focus on finding the wheel</vt:lpstr>
      <vt:lpstr>or·gan·ic ​</vt:lpstr>
      <vt:lpstr>close your eyes, please</vt:lpstr>
      <vt:lpstr>PowerPoint bemutató</vt:lpstr>
      <vt:lpstr>PowerPoint bemutató</vt:lpstr>
      <vt:lpstr>so much ...</vt:lpstr>
      <vt:lpstr>PowerPoint bemutató</vt:lpstr>
      <vt:lpstr>PowerPoint bemutató</vt:lpstr>
      <vt:lpstr>PowerPoint bemutató</vt:lpstr>
      <vt:lpstr>PowerPoint bemutató</vt:lpstr>
      <vt:lpstr>PowerPoint bemutató</vt:lpstr>
      <vt:lpstr>going fully virtual?</vt:lpstr>
      <vt:lpstr>PowerPoint bemutató</vt:lpstr>
      <vt:lpstr>more than  meets  the eyes</vt:lpstr>
      <vt:lpstr>un·con·strained ​</vt:lpstr>
      <vt:lpstr>PowerPoint bemutató</vt:lpstr>
      <vt:lpstr>old habits  die hard.</vt:lpstr>
      <vt:lpstr>PowerPoint bemutató</vt:lpstr>
      <vt:lpstr>PowerPoint bemutató</vt:lpstr>
      <vt:lpstr>Start in south</vt:lpstr>
      <vt:lpstr>Turn left</vt:lpstr>
      <vt:lpstr>Teleport to North</vt:lpstr>
      <vt:lpstr>Turn right</vt:lpstr>
      <vt:lpstr>PowerPoint bemutató</vt:lpstr>
      <vt:lpstr>Think outside the box</vt:lpstr>
      <vt:lpstr>conclusions.</vt:lpstr>
      <vt:lpstr>PowerPoint bemutató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Török Ágoston</dc:creator>
  <cp:lastModifiedBy>Agoston Torok</cp:lastModifiedBy>
  <cp:revision>22</cp:revision>
  <dcterms:modified xsi:type="dcterms:W3CDTF">2017-09-01T11:35:53Z</dcterms:modified>
</cp:coreProperties>
</file>